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docProps/core.xml" ContentType="application/vnd.openxmlformats-package.core-properties+xml"/>
  <Default Extension="bin" ContentType="application/vnd.openxmlformats-officedocument.presentationml.printerSettings"/>
  <Default Extension="rels" ContentType="application/vnd.openxmlformats-package.relationships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Default Extension="gif" ContentType="image/gif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8" r:id="rId2"/>
    <p:sldId id="282" r:id="rId3"/>
    <p:sldId id="283" r:id="rId4"/>
    <p:sldId id="284" r:id="rId5"/>
    <p:sldId id="271" r:id="rId6"/>
    <p:sldId id="274" r:id="rId7"/>
    <p:sldId id="277" r:id="rId8"/>
    <p:sldId id="27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EEB8"/>
    <a:srgbClr val="FFE082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8278" autoAdjust="0"/>
    <p:restoredTop sz="90971" autoAdjust="0"/>
  </p:normalViewPr>
  <p:slideViewPr>
    <p:cSldViewPr snapToObjects="1" showGuides="1">
      <p:cViewPr>
        <p:scale>
          <a:sx n="150" d="100"/>
          <a:sy n="150" d="100"/>
        </p:scale>
        <p:origin x="-1560" y="56"/>
      </p:cViewPr>
      <p:guideLst>
        <p:guide orient="horz" pos="965"/>
        <p:guide orient="horz" pos="4264"/>
        <p:guide pos="729"/>
        <p:guide pos="5653"/>
        <p:guide pos="18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7716063" cy="77716063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viewProps" Target="view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ableStyles" Target="tableStyles.xml"/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2" Type="http://schemas.openxmlformats.org/officeDocument/2006/relationships/printerSettings" Target="printerSettings/printerSettings1.bin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A03880-A23D-D64E-82D1-A5E373DDA81B}" type="datetime1">
              <a:rPr lang="en-US" smtClean="0"/>
              <a:pPr/>
              <a:t>3/17/09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EEDB7C-9443-4CD7-993A-F016E57262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4DC618-BF52-EA41-AFBB-EC3ED41EF505}" type="datetime1">
              <a:rPr lang="en-US" smtClean="0"/>
              <a:pPr/>
              <a:t>3/17/09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391EF2-E43A-4C8D-A406-42B3C8F07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91EF2-E43A-4C8D-A406-42B3C8F0722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91EF2-E43A-4C8D-A406-42B3C8F0722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1" y="6540500"/>
            <a:ext cx="50165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E. Hatziangeli - LBC - 3rd March 2009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540500"/>
            <a:ext cx="2362200" cy="228600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1200">
                <a:solidFill>
                  <a:schemeClr val="accent1"/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39151" y="6540501"/>
            <a:ext cx="474663" cy="2111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794950A2-A78B-444A-8FD1-F07764580F3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1" y="6540500"/>
            <a:ext cx="50165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E. Hatziangeli - LBC - 3rd March 2009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540500"/>
            <a:ext cx="2362200" cy="228600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1200">
                <a:solidFill>
                  <a:schemeClr val="accent1"/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39151" y="6540501"/>
            <a:ext cx="474663" cy="2111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794950A2-A78B-444A-8FD1-F07764580F3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1" y="6540500"/>
            <a:ext cx="50165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E. Hatziangeli - LBC - 3rd March 2009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540500"/>
            <a:ext cx="2362200" cy="228600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1200">
                <a:solidFill>
                  <a:schemeClr val="accent1"/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39151" y="6540501"/>
            <a:ext cx="474663" cy="2111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794950A2-A78B-444A-8FD1-F07764580F3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1" y="6540500"/>
            <a:ext cx="50165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E. Hatziangeli - LBC - 3rd March 2009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3"/>
          </p:nvPr>
        </p:nvSpPr>
        <p:spPr>
          <a:xfrm>
            <a:off x="228600" y="6540500"/>
            <a:ext cx="2362200" cy="228600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1200">
                <a:solidFill>
                  <a:schemeClr val="accent1"/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39151" y="6540501"/>
            <a:ext cx="474663" cy="2111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794950A2-A78B-444A-8FD1-F07764580F3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2438401" y="6540500"/>
            <a:ext cx="50165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E. Hatziangeli - LBC - 3rd March 2009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4"/>
          </p:nvPr>
        </p:nvSpPr>
        <p:spPr>
          <a:xfrm>
            <a:off x="228600" y="6540500"/>
            <a:ext cx="2362200" cy="228600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1200">
                <a:solidFill>
                  <a:schemeClr val="accent1"/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8439151" y="6540501"/>
            <a:ext cx="474663" cy="2111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794950A2-A78B-444A-8FD1-F07764580F3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1" y="6540500"/>
            <a:ext cx="50165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E. Hatziangeli - LBC - 3rd March 2009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540500"/>
            <a:ext cx="2362200" cy="228600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1200">
                <a:solidFill>
                  <a:schemeClr val="accent1"/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39151" y="6540501"/>
            <a:ext cx="474663" cy="2111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794950A2-A78B-444A-8FD1-F07764580F3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1" y="6540500"/>
            <a:ext cx="50165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E. Hatziangeli - LBC - 3rd March 2009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540500"/>
            <a:ext cx="2362200" cy="228600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1200">
                <a:solidFill>
                  <a:schemeClr val="accent1"/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39151" y="6540501"/>
            <a:ext cx="474663" cy="2111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794950A2-A78B-444A-8FD1-F07764580F3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1" y="6540500"/>
            <a:ext cx="50165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E. Hatziangeli - LBC - 3rd March 2009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3"/>
          </p:nvPr>
        </p:nvSpPr>
        <p:spPr>
          <a:xfrm>
            <a:off x="228600" y="6540500"/>
            <a:ext cx="2362200" cy="228600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1200">
                <a:solidFill>
                  <a:schemeClr val="accent1"/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39151" y="6540501"/>
            <a:ext cx="474663" cy="2111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794950A2-A78B-444A-8FD1-F07764580F3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1" y="6540500"/>
            <a:ext cx="50165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E. Hatziangeli - LBC - 3rd March 2009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3"/>
          </p:nvPr>
        </p:nvSpPr>
        <p:spPr>
          <a:xfrm>
            <a:off x="228600" y="6540500"/>
            <a:ext cx="2362200" cy="228600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1200">
                <a:solidFill>
                  <a:schemeClr val="accent1"/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39151" y="6540501"/>
            <a:ext cx="474663" cy="2111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794950A2-A78B-444A-8FD1-F07764580F3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image" Target="../media/image2.gif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1457" y="150313"/>
            <a:ext cx="8229600" cy="7736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39869"/>
            <a:ext cx="8499475" cy="5135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1" y="6540500"/>
            <a:ext cx="50165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E. Hatziangeli - LBC - 3rd March 2009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39151" y="6540501"/>
            <a:ext cx="474663" cy="2111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794950A2-A78B-444A-8FD1-F07764580F3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 flipV="1">
            <a:off x="751561" y="923926"/>
            <a:ext cx="8166971" cy="3001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228600" y="6399213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540500"/>
            <a:ext cx="2362200" cy="228600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1200">
                <a:solidFill>
                  <a:schemeClr val="accent1"/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pic>
        <p:nvPicPr>
          <p:cNvPr id="13" name="Picture 12" descr="lhcdipol.gif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879288" cy="8382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200" b="0" kern="1200" cap="none" spc="0">
          <a:ln w="10160">
            <a:solidFill>
              <a:schemeClr val="accent1"/>
            </a:solidFill>
            <a:prstDash val="solid"/>
          </a:ln>
          <a:solidFill>
            <a:srgbClr val="FFFFFF"/>
          </a:solidFill>
          <a:effectLst>
            <a:outerShdw blurRad="38100" dist="32000" dir="5400000" algn="tl">
              <a:srgbClr val="000000">
                <a:alpha val="30000"/>
              </a:srgbClr>
            </a:outerShdw>
          </a:effectLst>
          <a:latin typeface="Trebuchet MS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70000"/>
        <a:buFontTx/>
        <a:buBlip>
          <a:blip r:embed="rId14"/>
        </a:buBlip>
        <a:defRPr sz="3200" kern="1200">
          <a:solidFill>
            <a:schemeClr val="tx2">
              <a:lumMod val="75000"/>
            </a:schemeClr>
          </a:solidFill>
          <a:latin typeface="Trebuchet MS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SzPct val="70000"/>
        <a:buFontTx/>
        <a:buBlip>
          <a:blip r:embed="rId14"/>
        </a:buBlip>
        <a:defRPr sz="2800" kern="1200">
          <a:solidFill>
            <a:schemeClr val="tx2">
              <a:lumMod val="75000"/>
            </a:schemeClr>
          </a:solidFill>
          <a:latin typeface="Trebuchet MS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>
              <a:lumMod val="75000"/>
            </a:schemeClr>
          </a:solidFill>
          <a:latin typeface="Trebuchet MS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2">
              <a:lumMod val="75000"/>
            </a:schemeClr>
          </a:solidFill>
          <a:latin typeface="Trebuchet MS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2">
              <a:lumMod val="75000"/>
            </a:schemeClr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image" Target="../media/image2.gif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Controls</a:t>
            </a:r>
            <a:r>
              <a:rPr lang="en-US" dirty="0" smtClean="0"/>
              <a:t> follow-up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0" y="5486400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E. </a:t>
            </a:r>
            <a:r>
              <a:rPr lang="en-US" dirty="0" err="1" smtClean="0"/>
              <a:t>Hatziangeli</a:t>
            </a:r>
            <a:r>
              <a:rPr lang="en-US" dirty="0" smtClean="0"/>
              <a:t> – LHC Beam Commissioning meeting  -</a:t>
            </a:r>
            <a:r>
              <a:rPr lang="en-US" dirty="0" smtClean="0"/>
              <a:t> </a:t>
            </a:r>
            <a:r>
              <a:rPr lang="en-US" baseline="30000" dirty="0" smtClean="0"/>
              <a:t>17th</a:t>
            </a:r>
            <a:r>
              <a:rPr lang="en-US" dirty="0" smtClean="0"/>
              <a:t> </a:t>
            </a:r>
            <a:r>
              <a:rPr lang="en-US" dirty="0" smtClean="0"/>
              <a:t>March 2009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4799012" y="990600"/>
            <a:ext cx="4040188" cy="544513"/>
          </a:xfrm>
        </p:spPr>
        <p:txBody>
          <a:bodyPr/>
          <a:lstStyle/>
          <a:p>
            <a:r>
              <a:rPr lang="en-US" dirty="0" smtClean="0"/>
              <a:t>Actions and Dependences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029200" y="1535113"/>
            <a:ext cx="3810000" cy="3951288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There are code change and additional API</a:t>
            </a:r>
          </a:p>
          <a:p>
            <a:pPr lvl="1"/>
            <a:r>
              <a:rPr lang="en-US" dirty="0" smtClean="0"/>
              <a:t>BUT old applications are guaranteed to work</a:t>
            </a:r>
          </a:p>
          <a:p>
            <a:r>
              <a:rPr lang="en-US" dirty="0" smtClean="0"/>
              <a:t>JAVA application should be released with the new versions of the dependant library</a:t>
            </a:r>
          </a:p>
          <a:p>
            <a:r>
              <a:rPr lang="en-US" dirty="0" smtClean="0"/>
              <a:t>FESA servers need to run FESA synchronize</a:t>
            </a:r>
          </a:p>
          <a:p>
            <a:r>
              <a:rPr lang="en-US" dirty="0" smtClean="0"/>
              <a:t>C++ server need to modify </a:t>
            </a:r>
            <a:r>
              <a:rPr lang="en-US" dirty="0" err="1" smtClean="0"/>
              <a:t>Makefile</a:t>
            </a:r>
            <a:r>
              <a:rPr lang="en-US" dirty="0" smtClean="0"/>
              <a:t> to take the new versions of the libraries</a:t>
            </a:r>
          </a:p>
          <a:p>
            <a:r>
              <a:rPr lang="en-US" dirty="0" smtClean="0"/>
              <a:t>NOTE for RBAC users (LHC)</a:t>
            </a:r>
          </a:p>
          <a:p>
            <a:pPr lvl="1"/>
            <a:r>
              <a:rPr lang="en-US" dirty="0" smtClean="0"/>
              <a:t>Old clients will not work with new servers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P.Charrue - FOM committee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17 March 2009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>
          <a:prstGeom prst="rect">
            <a:avLst/>
          </a:prstGeom>
        </p:spPr>
        <p:txBody>
          <a:bodyPr/>
          <a:lstStyle/>
          <a:p>
            <a:fld id="{5938264B-13AB-264A-B0C4-F55DEB81593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530226" y="990600"/>
            <a:ext cx="4041775" cy="544513"/>
          </a:xfrm>
        </p:spPr>
        <p:txBody>
          <a:bodyPr/>
          <a:lstStyle/>
          <a:p>
            <a:r>
              <a:rPr lang="en-US" dirty="0" smtClean="0"/>
              <a:t>Proposed changes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sz="quarter" idx="4"/>
          </p:nvPr>
        </p:nvSpPr>
        <p:spPr>
          <a:xfrm>
            <a:off x="152400" y="1535113"/>
            <a:ext cx="4646612" cy="4713287"/>
          </a:xfrm>
        </p:spPr>
        <p:txBody>
          <a:bodyPr>
            <a:normAutofit fontScale="47500" lnSpcReduction="20000"/>
          </a:bodyPr>
          <a:lstStyle/>
          <a:p>
            <a:r>
              <a:rPr lang="en-US" sz="2947" b="1" dirty="0" smtClean="0"/>
              <a:t>FESA 2.9 and 2.10 “Inca-</a:t>
            </a:r>
            <a:r>
              <a:rPr lang="en-US" sz="2947" b="1" dirty="0" err="1" smtClean="0"/>
              <a:t>ification</a:t>
            </a:r>
            <a:r>
              <a:rPr lang="en-US" sz="2947" b="1" dirty="0" smtClean="0"/>
              <a:t>”</a:t>
            </a:r>
          </a:p>
          <a:p>
            <a:pPr lvl="1"/>
            <a:r>
              <a:rPr lang="en-US" dirty="0" smtClean="0"/>
              <a:t>Mainly run FESA synchronisation to clean all ‘old’ dependencies with old RDA or RBAC libraries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sz="2947" b="1" dirty="0" smtClean="0"/>
              <a:t>CMW 3.0/RDA 2.8</a:t>
            </a:r>
          </a:p>
          <a:p>
            <a:pPr lvl="1"/>
            <a:r>
              <a:rPr lang="en-US" sz="2769" b="1" dirty="0" err="1" smtClean="0"/>
              <a:t>bugfix</a:t>
            </a:r>
            <a:r>
              <a:rPr lang="en-US" sz="2769" b="1" dirty="0" smtClean="0"/>
              <a:t> </a:t>
            </a:r>
            <a:r>
              <a:rPr lang="en-US" sz="2769" b="1" dirty="0"/>
              <a:t>related to</a:t>
            </a:r>
            <a:r>
              <a:rPr lang="en-US" sz="2769" b="1" dirty="0" smtClean="0"/>
              <a:t> RBAC token </a:t>
            </a:r>
            <a:r>
              <a:rPr lang="en-US" sz="2769" b="1" dirty="0"/>
              <a:t>handling </a:t>
            </a:r>
            <a:r>
              <a:rPr lang="en-US" sz="2769" dirty="0"/>
              <a:t>(inability of two-tier applications</a:t>
            </a:r>
            <a:r>
              <a:rPr lang="en-US" sz="2769" dirty="0" smtClean="0"/>
              <a:t> to </a:t>
            </a:r>
            <a:r>
              <a:rPr lang="en-US" sz="2769" dirty="0"/>
              <a:t>properly pass tokens to the user code</a:t>
            </a:r>
            <a:r>
              <a:rPr lang="en-US" sz="2769" dirty="0" smtClean="0"/>
              <a:t>)</a:t>
            </a:r>
          </a:p>
          <a:p>
            <a:pPr lvl="1"/>
            <a:r>
              <a:rPr lang="en-US" sz="2769" b="1" dirty="0" smtClean="0"/>
              <a:t>performance </a:t>
            </a:r>
            <a:r>
              <a:rPr lang="en-US" sz="2769" b="1" dirty="0"/>
              <a:t>improvement in RBAC with array calls</a:t>
            </a:r>
            <a:r>
              <a:rPr lang="en-US" sz="2769" dirty="0"/>
              <a:t> (token is parsed only</a:t>
            </a:r>
            <a:r>
              <a:rPr lang="en-US" sz="2769" dirty="0" smtClean="0"/>
              <a:t> once </a:t>
            </a:r>
            <a:r>
              <a:rPr lang="en-US" sz="2769" dirty="0"/>
              <a:t>for the whole device </a:t>
            </a:r>
            <a:r>
              <a:rPr lang="en-US" sz="2769" dirty="0" smtClean="0"/>
              <a:t>group)</a:t>
            </a:r>
          </a:p>
          <a:p>
            <a:pPr lvl="1"/>
            <a:r>
              <a:rPr lang="en-US" sz="2769" dirty="0" smtClean="0"/>
              <a:t>improvement </a:t>
            </a:r>
            <a:r>
              <a:rPr lang="en-US" sz="2769" dirty="0"/>
              <a:t>of array calls, which now can carry the context </a:t>
            </a:r>
            <a:r>
              <a:rPr lang="en-US" sz="2769" dirty="0" smtClean="0"/>
              <a:t>data</a:t>
            </a:r>
          </a:p>
          <a:p>
            <a:pPr lvl="1"/>
            <a:r>
              <a:rPr lang="en-US" sz="2769" dirty="0" smtClean="0"/>
              <a:t>parallelization </a:t>
            </a:r>
            <a:r>
              <a:rPr lang="en-US" sz="2769" dirty="0"/>
              <a:t>improvements in array calls and configurable level of</a:t>
            </a:r>
            <a:r>
              <a:rPr lang="en-US" sz="2769" dirty="0" smtClean="0"/>
              <a:t> concurrency </a:t>
            </a:r>
            <a:r>
              <a:rPr lang="en-US" sz="2769" dirty="0"/>
              <a:t>for these calls at the client </a:t>
            </a:r>
            <a:r>
              <a:rPr lang="en-US" sz="2769" dirty="0" smtClean="0"/>
              <a:t>side</a:t>
            </a:r>
          </a:p>
          <a:p>
            <a:pPr lvl="1"/>
            <a:r>
              <a:rPr lang="en-US" sz="2769" dirty="0" smtClean="0"/>
              <a:t>lots </a:t>
            </a:r>
            <a:r>
              <a:rPr lang="en-US" sz="2769" dirty="0"/>
              <a:t>of RBAC improvements (authentication by location, stronger</a:t>
            </a:r>
            <a:r>
              <a:rPr lang="en-US" sz="2769" dirty="0" smtClean="0"/>
              <a:t> checking </a:t>
            </a:r>
            <a:r>
              <a:rPr lang="en-US" sz="2769" dirty="0"/>
              <a:t>policy, etc</a:t>
            </a:r>
            <a:r>
              <a:rPr lang="en-US" sz="2769" dirty="0" smtClean="0"/>
              <a:t>.)</a:t>
            </a:r>
          </a:p>
          <a:p>
            <a:pPr lvl="1"/>
            <a:r>
              <a:rPr lang="en-US" sz="2769" dirty="0" smtClean="0"/>
              <a:t>small </a:t>
            </a:r>
            <a:r>
              <a:rPr lang="en-US" sz="2769" dirty="0"/>
              <a:t>logging improvements for better </a:t>
            </a:r>
            <a:r>
              <a:rPr lang="en-US" sz="2769" dirty="0" smtClean="0"/>
              <a:t>diagnostics</a:t>
            </a:r>
          </a:p>
          <a:p>
            <a:pPr lvl="1"/>
            <a:r>
              <a:rPr lang="en-US" sz="2769" dirty="0" smtClean="0"/>
              <a:t>various </a:t>
            </a:r>
            <a:r>
              <a:rPr lang="en-US" sz="2769" dirty="0"/>
              <a:t>cleanup and technical improvements related to implementation</a:t>
            </a:r>
            <a:r>
              <a:rPr lang="en-US" sz="2769" dirty="0" smtClean="0"/>
              <a:t> Details</a:t>
            </a:r>
          </a:p>
          <a:p>
            <a:pPr lvl="1"/>
            <a:r>
              <a:rPr lang="en-US" sz="2769" b="1" dirty="0" smtClean="0"/>
              <a:t>the </a:t>
            </a:r>
            <a:r>
              <a:rPr lang="en-US" sz="2769" b="1" dirty="0"/>
              <a:t>new directory server</a:t>
            </a:r>
            <a:r>
              <a:rPr lang="en-US" sz="2769" b="1" dirty="0" smtClean="0"/>
              <a:t> </a:t>
            </a:r>
            <a:r>
              <a:rPr lang="en-US" sz="2769" dirty="0" smtClean="0"/>
              <a:t>for </a:t>
            </a:r>
            <a:r>
              <a:rPr lang="en-US" sz="2769" dirty="0"/>
              <a:t>improved reliability and performance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701457" y="150313"/>
            <a:ext cx="8229600" cy="773613"/>
          </a:xfrm>
        </p:spPr>
        <p:txBody>
          <a:bodyPr/>
          <a:lstStyle/>
          <a:p>
            <a:r>
              <a:rPr lang="en-US" dirty="0" smtClean="0"/>
              <a:t>FESA-CMW-RBAC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Calendar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</a:t>
            </a:r>
            <a:r>
              <a:rPr lang="en-US" dirty="0" smtClean="0"/>
              <a:t>id </a:t>
            </a:r>
            <a:r>
              <a:rPr lang="en-US" dirty="0" smtClean="0"/>
              <a:t>intensive internal tests</a:t>
            </a:r>
          </a:p>
          <a:p>
            <a:r>
              <a:rPr lang="en-US" dirty="0" smtClean="0"/>
              <a:t>This Wednesday and Thursday dry-run with BI FESA devices</a:t>
            </a:r>
          </a:p>
          <a:p>
            <a:r>
              <a:rPr lang="en-US" dirty="0" smtClean="0"/>
              <a:t>Monday 23</a:t>
            </a:r>
            <a:r>
              <a:rPr lang="en-US" baseline="30000" dirty="0" smtClean="0"/>
              <a:t>rd</a:t>
            </a:r>
            <a:r>
              <a:rPr lang="en-US" dirty="0" smtClean="0"/>
              <a:t> March : </a:t>
            </a:r>
          </a:p>
          <a:p>
            <a:pPr lvl="1"/>
            <a:r>
              <a:rPr lang="en-US" dirty="0" smtClean="0"/>
              <a:t>An information mail will be sent to all FESA, CMW and RBAC users</a:t>
            </a:r>
          </a:p>
          <a:p>
            <a:pPr lvl="1"/>
            <a:r>
              <a:rPr lang="en-US" dirty="0" smtClean="0"/>
              <a:t>All new libraries will be made available</a:t>
            </a:r>
          </a:p>
          <a:p>
            <a:r>
              <a:rPr lang="en-US" dirty="0" smtClean="0"/>
              <a:t>BE-CO will run both old and new directory server and RBAC server</a:t>
            </a:r>
          </a:p>
          <a:p>
            <a:pPr lvl="1"/>
            <a:r>
              <a:rPr lang="en-US" dirty="0" smtClean="0"/>
              <a:t>When agreed with our users we will stop the old servers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Info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3127373" cy="315912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All these changes and calendar are documented on our wiki pages</a:t>
            </a:r>
          </a:p>
          <a:p>
            <a:r>
              <a:rPr lang="en-US" dirty="0" smtClean="0"/>
              <a:t>https://wikis/display/MW</a:t>
            </a:r>
          </a:p>
          <a:p>
            <a:r>
              <a:rPr lang="en-US" dirty="0" smtClean="0"/>
              <a:t>https://wikis/display/LAFS/Role-Based Access Control</a:t>
            </a:r>
          </a:p>
          <a:p>
            <a:r>
              <a:rPr lang="en-US" dirty="0" smtClean="0"/>
              <a:t>https://wikis/display/</a:t>
            </a:r>
            <a:r>
              <a:rPr lang="en-US" dirty="0" err="1" smtClean="0"/>
              <a:t>fesa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P.Charrue - FOM committee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17 March 2009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>
          <a:prstGeom prst="rect">
            <a:avLst/>
          </a:prstGeom>
        </p:spPr>
        <p:txBody>
          <a:bodyPr/>
          <a:lstStyle/>
          <a:p>
            <a:fld id="{5938264B-13AB-264A-B0C4-F55DEB81593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01457" y="150313"/>
            <a:ext cx="8229600" cy="773613"/>
          </a:xfrm>
        </p:spPr>
        <p:txBody>
          <a:bodyPr/>
          <a:lstStyle/>
          <a:p>
            <a:r>
              <a:rPr lang="en-US" dirty="0" smtClean="0"/>
              <a:t>FESA-CMW-RBAC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CMW </a:t>
            </a:r>
            <a:r>
              <a:rPr lang="en-US" dirty="0" smtClean="0"/>
              <a:t>Proxies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990600"/>
            <a:ext cx="4040188" cy="639762"/>
          </a:xfrm>
        </p:spPr>
        <p:txBody>
          <a:bodyPr/>
          <a:lstStyle/>
          <a:p>
            <a:r>
              <a:rPr lang="en-US" dirty="0" smtClean="0"/>
              <a:t>BTV Proxy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8307" y="1782762"/>
            <a:ext cx="4040188" cy="395128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17</a:t>
            </a:r>
            <a:r>
              <a:rPr lang="en-US" baseline="30000" dirty="0" smtClean="0"/>
              <a:t>th</a:t>
            </a:r>
            <a:r>
              <a:rPr lang="en-US" dirty="0" smtClean="0"/>
              <a:t> March </a:t>
            </a:r>
            <a:r>
              <a:rPr lang="en-US" dirty="0" smtClean="0"/>
              <a:t>configure and start</a:t>
            </a:r>
            <a:r>
              <a:rPr lang="en-US" dirty="0" smtClean="0"/>
              <a:t> proxy on </a:t>
            </a:r>
            <a:r>
              <a:rPr lang="en-US" dirty="0" smtClean="0"/>
              <a:t>one of our</a:t>
            </a:r>
            <a:r>
              <a:rPr lang="en-US" dirty="0" smtClean="0"/>
              <a:t> AS </a:t>
            </a:r>
            <a:r>
              <a:rPr lang="en-US" dirty="0" err="1" smtClean="0"/>
              <a:t>ProLiant</a:t>
            </a:r>
            <a:r>
              <a:rPr lang="en-US" dirty="0" smtClean="0"/>
              <a:t> (</a:t>
            </a:r>
            <a:r>
              <a:rPr lang="en-US" dirty="0" err="1" smtClean="0"/>
              <a:t>cs-ccr-cmw</a:t>
            </a:r>
            <a:r>
              <a:rPr lang="en-US" dirty="0" smtClean="0"/>
              <a:t>)</a:t>
            </a:r>
          </a:p>
          <a:p>
            <a:r>
              <a:rPr lang="en-US" dirty="0" smtClean="0"/>
              <a:t>T</a:t>
            </a:r>
            <a:r>
              <a:rPr lang="en-US" dirty="0" smtClean="0"/>
              <a:t>he </a:t>
            </a:r>
            <a:r>
              <a:rPr lang="en-US" dirty="0" smtClean="0"/>
              <a:t>instructions on how to configure</a:t>
            </a:r>
            <a:r>
              <a:rPr lang="en-US" dirty="0" smtClean="0"/>
              <a:t> </a:t>
            </a:r>
            <a:r>
              <a:rPr lang="en-US" dirty="0" smtClean="0"/>
              <a:t>applications that make subscriptions to use this </a:t>
            </a:r>
            <a:r>
              <a:rPr lang="en-US" dirty="0" smtClean="0"/>
              <a:t>proxy</a:t>
            </a:r>
            <a:r>
              <a:rPr lang="en-US" dirty="0" smtClean="0"/>
              <a:t> </a:t>
            </a:r>
            <a:r>
              <a:rPr lang="en-US" dirty="0" smtClean="0"/>
              <a:t>will be communicated to BI</a:t>
            </a:r>
          </a:p>
          <a:p>
            <a:r>
              <a:rPr lang="en-US" dirty="0" smtClean="0"/>
              <a:t>We </a:t>
            </a:r>
            <a:r>
              <a:rPr lang="en-US" dirty="0" smtClean="0"/>
              <a:t>will profit from</a:t>
            </a:r>
            <a:r>
              <a:rPr lang="en-US" dirty="0" smtClean="0"/>
              <a:t> the BI dry run (CMW</a:t>
            </a:r>
            <a:r>
              <a:rPr lang="en-US" dirty="0" smtClean="0"/>
              <a:t>/RBAC tests) </a:t>
            </a:r>
            <a:r>
              <a:rPr lang="en-US" dirty="0" smtClean="0"/>
              <a:t>on the 18</a:t>
            </a:r>
            <a:r>
              <a:rPr lang="en-US" baseline="30000" dirty="0" smtClean="0"/>
              <a:t>th</a:t>
            </a:r>
            <a:r>
              <a:rPr lang="en-US" dirty="0" smtClean="0"/>
              <a:t> of March </a:t>
            </a:r>
            <a:r>
              <a:rPr lang="en-US" dirty="0" smtClean="0"/>
              <a:t>in the CCC</a:t>
            </a:r>
            <a:r>
              <a:rPr lang="en-US" dirty="0" smtClean="0"/>
              <a:t> to </a:t>
            </a:r>
            <a:r>
              <a:rPr lang="en-US" dirty="0" smtClean="0"/>
              <a:t>make sure </a:t>
            </a:r>
            <a:r>
              <a:rPr lang="en-US" dirty="0" smtClean="0"/>
              <a:t>the proxy </a:t>
            </a:r>
            <a:r>
              <a:rPr lang="en-US" dirty="0" smtClean="0"/>
              <a:t>works </a:t>
            </a:r>
            <a:r>
              <a:rPr lang="en-US" dirty="0" smtClean="0"/>
              <a:t>correctly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Two sets of proxies</a:t>
            </a:r>
          </a:p>
          <a:p>
            <a:pPr lvl="1"/>
            <a:r>
              <a:rPr lang="en-US" dirty="0" smtClean="0"/>
              <a:t>External for GPN</a:t>
            </a:r>
          </a:p>
          <a:p>
            <a:pPr lvl="1"/>
            <a:r>
              <a:rPr lang="en-US" dirty="0" smtClean="0"/>
              <a:t>Internal for TN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E. Hatziangeli - LBC - 3rd March 2009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LHC Central Timing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Tests requested</a:t>
            </a:r>
          </a:p>
          <a:p>
            <a:pPr lvl="1"/>
            <a:r>
              <a:rPr lang="en-US" dirty="0" smtClean="0"/>
              <a:t>9th </a:t>
            </a:r>
            <a:r>
              <a:rPr lang="en-US" dirty="0" smtClean="0"/>
              <a:t>April: installation </a:t>
            </a:r>
            <a:r>
              <a:rPr lang="en-US" dirty="0" smtClean="0"/>
              <a:t>of the “LHC Telegram layout release” for </a:t>
            </a:r>
            <a:r>
              <a:rPr lang="en-US" dirty="0" smtClean="0"/>
              <a:t> as </a:t>
            </a:r>
            <a:r>
              <a:rPr lang="en-US" dirty="0" smtClean="0"/>
              <a:t>it was foreseen with </a:t>
            </a:r>
            <a:r>
              <a:rPr lang="en-US" dirty="0" smtClean="0"/>
              <a:t>OP</a:t>
            </a:r>
          </a:p>
          <a:p>
            <a:pPr lvl="1"/>
            <a:r>
              <a:rPr lang="en-US" dirty="0" err="1" smtClean="0"/>
              <a:t>2rd</a:t>
            </a:r>
            <a:r>
              <a:rPr lang="en-US" dirty="0" smtClean="0"/>
              <a:t> </a:t>
            </a:r>
            <a:r>
              <a:rPr lang="en-US" dirty="0" smtClean="0"/>
              <a:t>April to test a prototype card in the LHC Central Timing  to simulate LHC </a:t>
            </a:r>
            <a:r>
              <a:rPr lang="en-US" dirty="0" smtClean="0"/>
              <a:t>injection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tests for the availability of the LHC central timing have already  been done and all seems to work </a:t>
            </a:r>
            <a:r>
              <a:rPr lang="en-US" dirty="0" smtClean="0"/>
              <a:t>well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E. Hatziangeli - LBC - 3rd March 2009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Logging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Logging &amp; </a:t>
            </a:r>
            <a:r>
              <a:rPr lang="en-US" dirty="0" smtClean="0"/>
              <a:t>SDDS</a:t>
            </a:r>
          </a:p>
          <a:p>
            <a:pPr lvl="1"/>
            <a:r>
              <a:rPr lang="en-US" dirty="0" smtClean="0"/>
              <a:t>Changes/new equipment identified in Collimators, BI &amp; BT – work ongoing</a:t>
            </a:r>
            <a:r>
              <a:rPr lang="en-US" dirty="0" smtClean="0"/>
              <a:t> </a:t>
            </a:r>
          </a:p>
          <a:p>
            <a:r>
              <a:rPr lang="en-US" dirty="0" smtClean="0"/>
              <a:t>Concentrators</a:t>
            </a:r>
            <a:endParaRPr lang="en-US" dirty="0" smtClean="0"/>
          </a:p>
          <a:p>
            <a:pPr lvl="1"/>
            <a:r>
              <a:rPr lang="en-US" dirty="0" smtClean="0"/>
              <a:t>BLM concentrators</a:t>
            </a:r>
            <a:endParaRPr lang="en-US" dirty="0" smtClean="0"/>
          </a:p>
          <a:p>
            <a:pPr lvl="2"/>
            <a:r>
              <a:rPr lang="en-US" dirty="0" smtClean="0"/>
              <a:t>S</a:t>
            </a:r>
            <a:r>
              <a:rPr lang="en-US" dirty="0" smtClean="0"/>
              <a:t>et </a:t>
            </a:r>
            <a:r>
              <a:rPr lang="en-US" dirty="0" smtClean="0"/>
              <a:t>of running sums (now</a:t>
            </a:r>
            <a:r>
              <a:rPr lang="en-US" dirty="0" smtClean="0"/>
              <a:t> 9/</a:t>
            </a:r>
            <a:r>
              <a:rPr lang="en-US" dirty="0" smtClean="0"/>
              <a:t>12)</a:t>
            </a:r>
            <a:r>
              <a:rPr lang="en-US" dirty="0" smtClean="0"/>
              <a:t> expanded</a:t>
            </a:r>
          </a:p>
          <a:p>
            <a:pPr lvl="2"/>
            <a:r>
              <a:rPr lang="en-US" dirty="0" smtClean="0"/>
              <a:t>Frequency of logging doubled 1Hz</a:t>
            </a:r>
          </a:p>
          <a:p>
            <a:pPr lvl="3"/>
            <a:r>
              <a:rPr lang="en-US" dirty="0" smtClean="0"/>
              <a:t>Results encouraging but not conclusive – full load on MDB not present</a:t>
            </a:r>
          </a:p>
          <a:p>
            <a:pPr lvl="1"/>
            <a:r>
              <a:rPr lang="en-US" dirty="0" smtClean="0"/>
              <a:t>BPM concentrator</a:t>
            </a:r>
          </a:p>
          <a:p>
            <a:pPr lvl="2"/>
            <a:r>
              <a:rPr lang="en-US" dirty="0" smtClean="0"/>
              <a:t>Coming up</a:t>
            </a:r>
          </a:p>
          <a:p>
            <a:pPr lvl="2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E. Hatziangeli - LBC - 3rd March 2009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76400"/>
            <a:ext cx="4724400" cy="365759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~900Gbytes for LHC_DATA</a:t>
            </a:r>
          </a:p>
          <a:p>
            <a:r>
              <a:rPr lang="en-US" dirty="0" smtClean="0"/>
              <a:t>Old files are zipped regularly</a:t>
            </a:r>
          </a:p>
          <a:p>
            <a:r>
              <a:rPr lang="en-US" dirty="0" smtClean="0"/>
              <a:t>And saved on tape via CASTOR</a:t>
            </a:r>
          </a:p>
          <a:p>
            <a:r>
              <a:rPr lang="en-US" dirty="0" smtClean="0"/>
              <a:t>A few weeks data available online (depending on the size used!)</a:t>
            </a:r>
            <a:endParaRPr lang="en-US" dirty="0"/>
          </a:p>
        </p:txBody>
      </p:sp>
      <p:pic>
        <p:nvPicPr>
          <p:cNvPr id="10" name="Picture 9" descr="Picture 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1066800"/>
            <a:ext cx="3294062" cy="2924453"/>
          </a:xfrm>
          <a:prstGeom prst="rect">
            <a:avLst/>
          </a:prstGeom>
        </p:spPr>
      </p:pic>
      <p:pic>
        <p:nvPicPr>
          <p:cNvPr id="11" name="Picture 10" descr="Picture 1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8149" y="4191000"/>
            <a:ext cx="3201051" cy="2101850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701457" y="150313"/>
            <a:ext cx="8229600" cy="7736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rebuchet MS" pitchFamily="34" charset="0"/>
                <a:ea typeface="+mj-ea"/>
                <a:cs typeface="+mj-cs"/>
              </a:rPr>
              <a:t>SDDS</a:t>
            </a:r>
            <a:r>
              <a:rPr kumimoji="0" lang="en-US" sz="3200" b="0" i="0" u="none" strike="noStrike" kern="1200" cap="none" spc="0" normalizeH="0" noProof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rebuchet MS" pitchFamily="34" charset="0"/>
                <a:ea typeface="+mj-ea"/>
                <a:cs typeface="+mj-cs"/>
              </a:rPr>
              <a:t> Storage</a:t>
            </a:r>
            <a:endParaRPr kumimoji="0" lang="en-US" sz="3200" b="0" i="0" u="none" strike="noStrike" kern="1200" cap="none" spc="0" normalizeH="0" baseline="0" noProof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uLnTx/>
              <a:uFillTx/>
              <a:latin typeface="Trebuchet MS" pitchFamily="34" charset="0"/>
              <a:ea typeface="+mj-ea"/>
              <a:cs typeface="+mj-cs"/>
            </a:endParaRPr>
          </a:p>
        </p:txBody>
      </p:sp>
      <p:sp>
        <p:nvSpPr>
          <p:cNvPr id="13" name="Text Placeholder 7"/>
          <p:cNvSpPr txBox="1">
            <a:spLocks/>
          </p:cNvSpPr>
          <p:nvPr/>
        </p:nvSpPr>
        <p:spPr>
          <a:xfrm>
            <a:off x="530226" y="990600"/>
            <a:ext cx="4041775" cy="54451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Situation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Today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icture 1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93583"/>
            <a:ext cx="5410200" cy="25548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SDDS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267200" cy="2286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Upgrade operational LHC_DATA to 1.1 </a:t>
            </a:r>
            <a:r>
              <a:rPr lang="en-US" dirty="0" err="1" smtClean="0"/>
              <a:t>Tbytes</a:t>
            </a:r>
            <a:r>
              <a:rPr lang="en-US" dirty="0" smtClean="0"/>
              <a:t> with the same operational level :</a:t>
            </a:r>
          </a:p>
          <a:p>
            <a:pPr lvl="1"/>
            <a:r>
              <a:rPr lang="en-US" dirty="0" smtClean="0"/>
              <a:t>New faster technology (SAS disks instead of SATA)</a:t>
            </a:r>
          </a:p>
          <a:p>
            <a:pPr lvl="1"/>
            <a:r>
              <a:rPr lang="en-US" dirty="0" smtClean="0"/>
              <a:t>RAID, regularly zipped files and CASTOR backup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495800" y="1066802"/>
            <a:ext cx="4038600" cy="2286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 </a:t>
            </a:r>
            <a:r>
              <a:rPr lang="en-US" dirty="0" smtClean="0"/>
              <a:t>New service of ~16Tb of READ-ONLY data containing ALL SDDS data :</a:t>
            </a:r>
          </a:p>
          <a:p>
            <a:pPr lvl="1"/>
            <a:r>
              <a:rPr lang="en-US" dirty="0" smtClean="0"/>
              <a:t>Copied daily from LHC_DATA</a:t>
            </a:r>
          </a:p>
          <a:p>
            <a:pPr lvl="1"/>
            <a:r>
              <a:rPr lang="en-US" dirty="0" smtClean="0"/>
              <a:t>No backup (but RAID5 to secure the data)</a:t>
            </a:r>
          </a:p>
          <a:p>
            <a:pPr lvl="1"/>
            <a:r>
              <a:rPr lang="en-US" dirty="0" smtClean="0"/>
              <a:t>Structured per year/month/day (TBD)</a:t>
            </a:r>
          </a:p>
          <a:p>
            <a:endParaRPr lang="en-US" dirty="0" smtClean="0"/>
          </a:p>
        </p:txBody>
      </p:sp>
      <p:pic>
        <p:nvPicPr>
          <p:cNvPr id="9" name="Picture 8" descr="Picture 1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0743" y="3352800"/>
            <a:ext cx="3520857" cy="1731685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5470744" y="5257799"/>
            <a:ext cx="3485932" cy="1017741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Blip>
                <a:blip r:embed="rId4"/>
              </a:buBlip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Order &amp; HW arrival ~3 weeks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Blip>
                <a:blip r:embed="rId4"/>
              </a:buBlip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Set up &amp; configuration ~1 week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Blip>
                <a:blip r:embed="rId4"/>
              </a:buBlip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Will need 2 stops of NFS4 (SPS and LHC data)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11" name="Text Placeholder 7"/>
          <p:cNvSpPr txBox="1">
            <a:spLocks/>
          </p:cNvSpPr>
          <p:nvPr/>
        </p:nvSpPr>
        <p:spPr>
          <a:xfrm>
            <a:off x="530226" y="990600"/>
            <a:ext cx="4041775" cy="54451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Solution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24788</TotalTime>
  <Words>724</Words>
  <Application>Microsoft Office PowerPoint</Application>
  <PresentationFormat>On-screen Show (4:3)</PresentationFormat>
  <Paragraphs>91</Paragraphs>
  <Slides>8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Controls follow-up</vt:lpstr>
      <vt:lpstr>FESA-CMW-RBAC</vt:lpstr>
      <vt:lpstr>FESA-CMW-RBAC</vt:lpstr>
      <vt:lpstr>CMW Proxies</vt:lpstr>
      <vt:lpstr>LHC Central Timing</vt:lpstr>
      <vt:lpstr>Logging system</vt:lpstr>
      <vt:lpstr>Slide 7</vt:lpstr>
      <vt:lpstr>SDDS Storage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Roberto Saban</dc:creator>
  <cp:lastModifiedBy>Eugenia Hatziangeli</cp:lastModifiedBy>
  <cp:revision>120</cp:revision>
  <dcterms:created xsi:type="dcterms:W3CDTF">2009-03-17T11:41:28Z</dcterms:created>
  <dcterms:modified xsi:type="dcterms:W3CDTF">2009-03-17T14:01:46Z</dcterms:modified>
</cp:coreProperties>
</file>